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0" r:id="rId3"/>
    <p:sldId id="325" r:id="rId4"/>
    <p:sldId id="402" r:id="rId5"/>
    <p:sldId id="378" r:id="rId6"/>
    <p:sldId id="270" r:id="rId7"/>
    <p:sldId id="265" r:id="rId8"/>
    <p:sldId id="358" r:id="rId9"/>
    <p:sldId id="271" r:id="rId10"/>
    <p:sldId id="272" r:id="rId11"/>
    <p:sldId id="267" r:id="rId12"/>
    <p:sldId id="277" r:id="rId13"/>
    <p:sldId id="361"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0" autoAdjust="0"/>
    <p:restoredTop sz="94834" autoAdjust="0"/>
  </p:normalViewPr>
  <p:slideViewPr>
    <p:cSldViewPr>
      <p:cViewPr varScale="1">
        <p:scale>
          <a:sx n="87" d="100"/>
          <a:sy n="87" d="100"/>
        </p:scale>
        <p:origin x="9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10/12/2023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10/12/2023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10/12/2023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10/12/2023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10/12/2023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October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5" name="Picture 4">
            <a:extLst>
              <a:ext uri="{FF2B5EF4-FFF2-40B4-BE49-F238E27FC236}">
                <a16:creationId xmlns:a16="http://schemas.microsoft.com/office/drawing/2014/main" id="{627C528D-C0EE-E262-15FC-3719F7BB8992}"/>
              </a:ext>
            </a:extLst>
          </p:cNvPr>
          <p:cNvPicPr>
            <a:picLocks noChangeAspect="1"/>
          </p:cNvPicPr>
          <p:nvPr/>
        </p:nvPicPr>
        <p:blipFill>
          <a:blip r:embed="rId2"/>
          <a:stretch>
            <a:fillRect/>
          </a:stretch>
        </p:blipFill>
        <p:spPr>
          <a:xfrm>
            <a:off x="1703610" y="814582"/>
            <a:ext cx="5736780" cy="5228836"/>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E5DBB8A1-B7D0-A4E7-89D8-A260396E68B4}"/>
              </a:ext>
            </a:extLst>
          </p:cNvPr>
          <p:cNvPicPr>
            <a:picLocks noChangeAspect="1"/>
          </p:cNvPicPr>
          <p:nvPr/>
        </p:nvPicPr>
        <p:blipFill>
          <a:blip r:embed="rId2"/>
          <a:stretch>
            <a:fillRect/>
          </a:stretch>
        </p:blipFill>
        <p:spPr>
          <a:xfrm>
            <a:off x="885825" y="933450"/>
            <a:ext cx="737235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4" name="Picture 3">
            <a:extLst>
              <a:ext uri="{FF2B5EF4-FFF2-40B4-BE49-F238E27FC236}">
                <a16:creationId xmlns:a16="http://schemas.microsoft.com/office/drawing/2014/main" id="{E952A7E5-EA19-96A1-0568-969DEB924DE2}"/>
              </a:ext>
            </a:extLst>
          </p:cNvPr>
          <p:cNvPicPr>
            <a:picLocks noChangeAspect="1"/>
          </p:cNvPicPr>
          <p:nvPr/>
        </p:nvPicPr>
        <p:blipFill>
          <a:blip r:embed="rId2"/>
          <a:stretch>
            <a:fillRect/>
          </a:stretch>
        </p:blipFill>
        <p:spPr>
          <a:xfrm>
            <a:off x="390512" y="2209800"/>
            <a:ext cx="8362976" cy="215945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198717D2-B71A-704E-A1DD-320CB253809B}"/>
              </a:ext>
            </a:extLst>
          </p:cNvPr>
          <p:cNvPicPr>
            <a:picLocks noChangeAspect="1"/>
          </p:cNvPicPr>
          <p:nvPr/>
        </p:nvPicPr>
        <p:blipFill>
          <a:blip r:embed="rId2"/>
          <a:stretch>
            <a:fillRect/>
          </a:stretch>
        </p:blipFill>
        <p:spPr>
          <a:xfrm>
            <a:off x="2857500" y="255105"/>
            <a:ext cx="3429000" cy="601188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CAA91CF6-2428-F6E6-C071-7CA27A0697A9}"/>
              </a:ext>
            </a:extLst>
          </p:cNvPr>
          <p:cNvPicPr>
            <a:picLocks noChangeAspect="1"/>
          </p:cNvPicPr>
          <p:nvPr/>
        </p:nvPicPr>
        <p:blipFill>
          <a:blip r:embed="rId2"/>
          <a:stretch>
            <a:fillRect/>
          </a:stretch>
        </p:blipFill>
        <p:spPr>
          <a:xfrm>
            <a:off x="1878026" y="778123"/>
            <a:ext cx="5387948" cy="5245478"/>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96DB0C24-941A-4A52-4529-A7B06BAECCC7}"/>
              </a:ext>
            </a:extLst>
          </p:cNvPr>
          <p:cNvPicPr>
            <a:picLocks noChangeAspect="1"/>
          </p:cNvPicPr>
          <p:nvPr/>
        </p:nvPicPr>
        <p:blipFill>
          <a:blip r:embed="rId2"/>
          <a:stretch>
            <a:fillRect/>
          </a:stretch>
        </p:blipFill>
        <p:spPr>
          <a:xfrm>
            <a:off x="1185862" y="1066800"/>
            <a:ext cx="6772275" cy="5000625"/>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607C1190-2018-7DEA-6CFB-92651B779B07}"/>
              </a:ext>
            </a:extLst>
          </p:cNvPr>
          <p:cNvPicPr>
            <a:picLocks noChangeAspect="1"/>
          </p:cNvPicPr>
          <p:nvPr/>
        </p:nvPicPr>
        <p:blipFill>
          <a:blip r:embed="rId2"/>
          <a:stretch>
            <a:fillRect/>
          </a:stretch>
        </p:blipFill>
        <p:spPr>
          <a:xfrm>
            <a:off x="1176335" y="1145640"/>
            <a:ext cx="679132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2" name="Picture 1">
            <a:extLst>
              <a:ext uri="{FF2B5EF4-FFF2-40B4-BE49-F238E27FC236}">
                <a16:creationId xmlns:a16="http://schemas.microsoft.com/office/drawing/2014/main" id="{D902C74C-7851-897B-9CAB-C654B2FB2EA2}"/>
              </a:ext>
            </a:extLst>
          </p:cNvPr>
          <p:cNvPicPr>
            <a:picLocks noChangeAspect="1"/>
          </p:cNvPicPr>
          <p:nvPr/>
        </p:nvPicPr>
        <p:blipFill>
          <a:blip r:embed="rId2"/>
          <a:stretch>
            <a:fillRect/>
          </a:stretch>
        </p:blipFill>
        <p:spPr>
          <a:xfrm>
            <a:off x="2602992" y="191411"/>
            <a:ext cx="3962400" cy="6010382"/>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C426F98E-921F-451A-02EF-4C2780414BBD}"/>
              </a:ext>
            </a:extLst>
          </p:cNvPr>
          <p:cNvPicPr>
            <a:picLocks noChangeAspect="1"/>
          </p:cNvPicPr>
          <p:nvPr/>
        </p:nvPicPr>
        <p:blipFill>
          <a:blip r:embed="rId2"/>
          <a:stretch>
            <a:fillRect/>
          </a:stretch>
        </p:blipFill>
        <p:spPr>
          <a:xfrm>
            <a:off x="1931049" y="762000"/>
            <a:ext cx="5281902" cy="5294976"/>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September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4830C587-830D-B275-3C70-3E352B562C6B}"/>
              </a:ext>
            </a:extLst>
          </p:cNvPr>
          <p:cNvPicPr>
            <a:picLocks noChangeAspect="1"/>
          </p:cNvPicPr>
          <p:nvPr/>
        </p:nvPicPr>
        <p:blipFill>
          <a:blip r:embed="rId2"/>
          <a:stretch>
            <a:fillRect/>
          </a:stretch>
        </p:blipFill>
        <p:spPr>
          <a:xfrm>
            <a:off x="1338262" y="1201168"/>
            <a:ext cx="6467475" cy="5000625"/>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E99722FC-9178-9526-25E7-E76957BE5CCB}"/>
              </a:ext>
            </a:extLst>
          </p:cNvPr>
          <p:cNvPicPr>
            <a:picLocks noChangeAspect="1"/>
          </p:cNvPicPr>
          <p:nvPr/>
        </p:nvPicPr>
        <p:blipFill>
          <a:blip r:embed="rId2"/>
          <a:stretch>
            <a:fillRect/>
          </a:stretch>
        </p:blipFill>
        <p:spPr>
          <a:xfrm>
            <a:off x="900286" y="1066800"/>
            <a:ext cx="73533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3459C760-21D9-5B75-A59C-9F4FCFD79C6C}"/>
              </a:ext>
            </a:extLst>
          </p:cNvPr>
          <p:cNvPicPr>
            <a:picLocks noChangeAspect="1"/>
          </p:cNvPicPr>
          <p:nvPr/>
        </p:nvPicPr>
        <p:blipFill>
          <a:blip r:embed="rId2"/>
          <a:stretch>
            <a:fillRect/>
          </a:stretch>
        </p:blipFill>
        <p:spPr>
          <a:xfrm>
            <a:off x="2705100" y="284044"/>
            <a:ext cx="3733800" cy="5982944"/>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223B48F7-5E07-2661-ACF9-E2410065D9C8}"/>
              </a:ext>
            </a:extLst>
          </p:cNvPr>
          <p:cNvPicPr>
            <a:picLocks noChangeAspect="1"/>
          </p:cNvPicPr>
          <p:nvPr/>
        </p:nvPicPr>
        <p:blipFill>
          <a:blip r:embed="rId2"/>
          <a:stretch>
            <a:fillRect/>
          </a:stretch>
        </p:blipFill>
        <p:spPr>
          <a:xfrm>
            <a:off x="2090551" y="812089"/>
            <a:ext cx="4962895" cy="5233822"/>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4" name="Picture 3">
            <a:extLst>
              <a:ext uri="{FF2B5EF4-FFF2-40B4-BE49-F238E27FC236}">
                <a16:creationId xmlns:a16="http://schemas.microsoft.com/office/drawing/2014/main" id="{598D1668-3B92-575A-69A1-948E5959D3AB}"/>
              </a:ext>
            </a:extLst>
          </p:cNvPr>
          <p:cNvPicPr>
            <a:picLocks noChangeAspect="1"/>
          </p:cNvPicPr>
          <p:nvPr/>
        </p:nvPicPr>
        <p:blipFill>
          <a:blip r:embed="rId2"/>
          <a:stretch>
            <a:fillRect/>
          </a:stretch>
        </p:blipFill>
        <p:spPr>
          <a:xfrm>
            <a:off x="1595437" y="1191601"/>
            <a:ext cx="5953125" cy="4810125"/>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B32083C3-61D1-9428-BDCA-083C2173661C}"/>
              </a:ext>
            </a:extLst>
          </p:cNvPr>
          <p:cNvPicPr>
            <a:picLocks noChangeAspect="1"/>
          </p:cNvPicPr>
          <p:nvPr/>
        </p:nvPicPr>
        <p:blipFill>
          <a:blip r:embed="rId2"/>
          <a:stretch>
            <a:fillRect/>
          </a:stretch>
        </p:blipFill>
        <p:spPr>
          <a:xfrm>
            <a:off x="1014412" y="1158985"/>
            <a:ext cx="71151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7F0BD887-44EF-B1F1-1DAA-6C3AD21832EB}"/>
              </a:ext>
            </a:extLst>
          </p:cNvPr>
          <p:cNvPicPr>
            <a:picLocks noChangeAspect="1"/>
          </p:cNvPicPr>
          <p:nvPr/>
        </p:nvPicPr>
        <p:blipFill>
          <a:blip r:embed="rId2"/>
          <a:stretch>
            <a:fillRect/>
          </a:stretch>
        </p:blipFill>
        <p:spPr>
          <a:xfrm>
            <a:off x="2658372" y="228600"/>
            <a:ext cx="3827256" cy="592182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F9B641DD-5CA7-D0CD-BDB8-78816ED640B0}"/>
              </a:ext>
            </a:extLst>
          </p:cNvPr>
          <p:cNvPicPr>
            <a:picLocks noChangeAspect="1"/>
          </p:cNvPicPr>
          <p:nvPr/>
        </p:nvPicPr>
        <p:blipFill>
          <a:blip r:embed="rId2"/>
          <a:stretch>
            <a:fillRect/>
          </a:stretch>
        </p:blipFill>
        <p:spPr>
          <a:xfrm>
            <a:off x="1507527" y="914399"/>
            <a:ext cx="6134244" cy="514078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3440B786-7FD2-216C-106D-24F684F81162}"/>
              </a:ext>
            </a:extLst>
          </p:cNvPr>
          <p:cNvPicPr>
            <a:picLocks noChangeAspect="1"/>
          </p:cNvPicPr>
          <p:nvPr/>
        </p:nvPicPr>
        <p:blipFill>
          <a:blip r:embed="rId2"/>
          <a:stretch>
            <a:fillRect/>
          </a:stretch>
        </p:blipFill>
        <p:spPr>
          <a:xfrm>
            <a:off x="1223323" y="1066800"/>
            <a:ext cx="6696075" cy="500062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0621AD29-7384-BF1A-888F-2245E48FFDEE}"/>
              </a:ext>
            </a:extLst>
          </p:cNvPr>
          <p:cNvPicPr>
            <a:picLocks noChangeAspect="1"/>
          </p:cNvPicPr>
          <p:nvPr/>
        </p:nvPicPr>
        <p:blipFill>
          <a:blip r:embed="rId2"/>
          <a:stretch>
            <a:fillRect/>
          </a:stretch>
        </p:blipFill>
        <p:spPr>
          <a:xfrm>
            <a:off x="1071562" y="1143000"/>
            <a:ext cx="70008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November 14th, 2023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5963D59A-B813-903B-88F6-8FD118F4D095}"/>
              </a:ext>
            </a:extLst>
          </p:cNvPr>
          <p:cNvPicPr>
            <a:picLocks noChangeAspect="1"/>
          </p:cNvPicPr>
          <p:nvPr/>
        </p:nvPicPr>
        <p:blipFill>
          <a:blip r:embed="rId2"/>
          <a:stretch>
            <a:fillRect/>
          </a:stretch>
        </p:blipFill>
        <p:spPr>
          <a:xfrm>
            <a:off x="2762796" y="281267"/>
            <a:ext cx="3618408" cy="5975352"/>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5" name="Picture 4">
            <a:extLst>
              <a:ext uri="{FF2B5EF4-FFF2-40B4-BE49-F238E27FC236}">
                <a16:creationId xmlns:a16="http://schemas.microsoft.com/office/drawing/2014/main" id="{B535FC59-9DDB-9C91-BA4A-1BA32723AD46}"/>
              </a:ext>
            </a:extLst>
          </p:cNvPr>
          <p:cNvPicPr>
            <a:picLocks noChangeAspect="1"/>
          </p:cNvPicPr>
          <p:nvPr/>
        </p:nvPicPr>
        <p:blipFill>
          <a:blip r:embed="rId2"/>
          <a:stretch>
            <a:fillRect/>
          </a:stretch>
        </p:blipFill>
        <p:spPr>
          <a:xfrm>
            <a:off x="1336912" y="1283225"/>
            <a:ext cx="6470176" cy="4130677"/>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F260CC58-942F-7150-58EC-0673A9C58AB3}"/>
              </a:ext>
            </a:extLst>
          </p:cNvPr>
          <p:cNvPicPr>
            <a:picLocks noChangeAspect="1"/>
          </p:cNvPicPr>
          <p:nvPr/>
        </p:nvPicPr>
        <p:blipFill>
          <a:blip r:embed="rId2"/>
          <a:stretch>
            <a:fillRect/>
          </a:stretch>
        </p:blipFill>
        <p:spPr>
          <a:xfrm>
            <a:off x="1581150" y="1066800"/>
            <a:ext cx="5981700" cy="5000625"/>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A9FB5F01-C129-1ED9-4EB2-FB7D2C5B549F}"/>
              </a:ext>
            </a:extLst>
          </p:cNvPr>
          <p:cNvPicPr>
            <a:picLocks noChangeAspect="1"/>
          </p:cNvPicPr>
          <p:nvPr/>
        </p:nvPicPr>
        <p:blipFill>
          <a:blip r:embed="rId2"/>
          <a:stretch>
            <a:fillRect/>
          </a:stretch>
        </p:blipFill>
        <p:spPr>
          <a:xfrm>
            <a:off x="1081084" y="1066800"/>
            <a:ext cx="69818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a:t>
            </a:r>
            <a:r>
              <a:rPr lang="en-US" sz="1900" dirty="0"/>
              <a:t>. in Connecticut was 74,800 </a:t>
            </a:r>
            <a:r>
              <a:rPr lang="en-US" sz="1900"/>
              <a:t>in September </a:t>
            </a:r>
            <a:r>
              <a:rPr lang="en-US" sz="1900" dirty="0"/>
              <a:t>2023, down from 77,738 in August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(14,749 postings), </a:t>
            </a:r>
            <a:r>
              <a:rPr lang="en-US" sz="1900" b="1" dirty="0"/>
              <a:t>Retail Trade </a:t>
            </a:r>
            <a:r>
              <a:rPr lang="en-US" sz="1900" dirty="0"/>
              <a:t>(8,021 posting), </a:t>
            </a:r>
            <a:r>
              <a:rPr lang="en-US" sz="1900" b="1" dirty="0"/>
              <a:t>Manufacturing </a:t>
            </a:r>
            <a:r>
              <a:rPr lang="en-US" sz="1900" dirty="0"/>
              <a:t>(5,963 postings), and </a:t>
            </a:r>
            <a:r>
              <a:rPr lang="en-US" sz="1900" b="1" dirty="0"/>
              <a:t> Pro., Sci., &amp; Tech. Services </a:t>
            </a:r>
            <a:r>
              <a:rPr lang="en-US" sz="1900" dirty="0"/>
              <a:t>(4,482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(4,259 postings), </a:t>
            </a:r>
            <a:r>
              <a:rPr lang="en-US" sz="1900" b="1" dirty="0"/>
              <a:t>Retail Salespersons </a:t>
            </a:r>
            <a:r>
              <a:rPr lang="en-US" sz="1900" dirty="0"/>
              <a:t>(3,339 postings),</a:t>
            </a:r>
            <a:r>
              <a:rPr lang="en-US" sz="1900" b="1" dirty="0"/>
              <a:t> Supervisors of Retail Sales Workers </a:t>
            </a:r>
            <a:r>
              <a:rPr lang="en-US" sz="1900" dirty="0"/>
              <a:t>(2,105 postings), and </a:t>
            </a:r>
            <a:r>
              <a:rPr lang="en-US" sz="1900" b="1" dirty="0"/>
              <a:t>Wholesale &amp; Manufacturing Sales Representatives </a:t>
            </a:r>
            <a:r>
              <a:rPr lang="en-US" sz="1900" dirty="0"/>
              <a:t>(1,557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9FC6E193-EE9E-EC71-79E2-C19879EF08E5}"/>
              </a:ext>
            </a:extLst>
          </p:cNvPr>
          <p:cNvPicPr>
            <a:picLocks noChangeAspect="1"/>
          </p:cNvPicPr>
          <p:nvPr/>
        </p:nvPicPr>
        <p:blipFill>
          <a:blip r:embed="rId2"/>
          <a:stretch>
            <a:fillRect/>
          </a:stretch>
        </p:blipFill>
        <p:spPr>
          <a:xfrm>
            <a:off x="2005361" y="1428602"/>
            <a:ext cx="5133277" cy="473090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1A34D32C-613C-7239-32FB-1E1F004B0F55}"/>
              </a:ext>
            </a:extLst>
          </p:cNvPr>
          <p:cNvPicPr>
            <a:picLocks noChangeAspect="1"/>
          </p:cNvPicPr>
          <p:nvPr/>
        </p:nvPicPr>
        <p:blipFill>
          <a:blip r:embed="rId2"/>
          <a:stretch>
            <a:fillRect/>
          </a:stretch>
        </p:blipFill>
        <p:spPr>
          <a:xfrm>
            <a:off x="700084" y="1217112"/>
            <a:ext cx="7743825" cy="497205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5" name="Picture 4">
            <a:extLst>
              <a:ext uri="{FF2B5EF4-FFF2-40B4-BE49-F238E27FC236}">
                <a16:creationId xmlns:a16="http://schemas.microsoft.com/office/drawing/2014/main" id="{6828380B-DD0E-C9A1-A7EE-E30733371B9C}"/>
              </a:ext>
            </a:extLst>
          </p:cNvPr>
          <p:cNvPicPr>
            <a:picLocks noChangeAspect="1"/>
          </p:cNvPicPr>
          <p:nvPr/>
        </p:nvPicPr>
        <p:blipFill>
          <a:blip r:embed="rId2"/>
          <a:stretch>
            <a:fillRect/>
          </a:stretch>
        </p:blipFill>
        <p:spPr>
          <a:xfrm>
            <a:off x="304799" y="1295400"/>
            <a:ext cx="8534400" cy="3923221"/>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2" name="Picture 1">
            <a:extLst>
              <a:ext uri="{FF2B5EF4-FFF2-40B4-BE49-F238E27FC236}">
                <a16:creationId xmlns:a16="http://schemas.microsoft.com/office/drawing/2014/main" id="{9E7083DD-557A-BACF-89AA-CACA6A9F6780}"/>
              </a:ext>
            </a:extLst>
          </p:cNvPr>
          <p:cNvPicPr>
            <a:picLocks noChangeAspect="1"/>
          </p:cNvPicPr>
          <p:nvPr/>
        </p:nvPicPr>
        <p:blipFill>
          <a:blip r:embed="rId2"/>
          <a:stretch>
            <a:fillRect/>
          </a:stretch>
        </p:blipFill>
        <p:spPr>
          <a:xfrm>
            <a:off x="2590800" y="225038"/>
            <a:ext cx="3962400" cy="6061462"/>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83373</TotalTime>
  <Words>1286</Words>
  <Application>Microsoft Office PowerPoint</Application>
  <PresentationFormat>On-screen Show (4:3)</PresentationFormat>
  <Paragraphs>164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1590</cp:revision>
  <cp:lastPrinted>2022-02-18T00:09:43Z</cp:lastPrinted>
  <dcterms:created xsi:type="dcterms:W3CDTF">2016-10-12T17:47:24Z</dcterms:created>
  <dcterms:modified xsi:type="dcterms:W3CDTF">2023-10-12T17:04:02Z</dcterms:modified>
</cp:coreProperties>
</file>